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3"/>
  </p:notesMasterIdLst>
  <p:handoutMasterIdLst>
    <p:handoutMasterId r:id="rId14"/>
  </p:handoutMasterIdLst>
  <p:sldIdLst>
    <p:sldId id="300" r:id="rId4"/>
    <p:sldId id="312" r:id="rId5"/>
    <p:sldId id="326" r:id="rId6"/>
    <p:sldId id="319" r:id="rId7"/>
    <p:sldId id="327" r:id="rId8"/>
    <p:sldId id="329" r:id="rId9"/>
    <p:sldId id="328" r:id="rId10"/>
    <p:sldId id="324" r:id="rId11"/>
    <p:sldId id="325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  <p:cmAuthor id="3" name="René Raap" initials="RR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97411" autoAdjust="0"/>
  </p:normalViewPr>
  <p:slideViewPr>
    <p:cSldViewPr>
      <p:cViewPr>
        <p:scale>
          <a:sx n="74" d="100"/>
          <a:sy n="74" d="100"/>
        </p:scale>
        <p:origin x="-98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14/11/17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14/11/17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14/11/17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14/11/17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14/11/17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14/11/17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14/11/17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14/11/17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14/11/17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14/11/17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14/11/17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14/11/17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14/11/17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14/11/17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14/11/17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14/11/17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14/11/17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14/11/17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14/11/17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14/11/17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14/11/17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14/11/17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14/11/17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14/11/17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</a:t>
            </a:r>
            <a:r>
              <a:rPr lang="nl-NL" altLang="nl-NL" dirty="0" smtClean="0"/>
              <a:t>presentatie </a:t>
            </a:r>
            <a:r>
              <a:rPr lang="nl-NL" altLang="nl-NL" dirty="0"/>
              <a:t>leer je over</a:t>
            </a:r>
            <a:r>
              <a:rPr lang="nl-NL" altLang="nl-NL" dirty="0" smtClean="0"/>
              <a:t>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VS </a:t>
            </a:r>
            <a:r>
              <a:rPr lang="en-US" altLang="nl-NL" dirty="0" err="1"/>
              <a:t>en</a:t>
            </a:r>
            <a:r>
              <a:rPr lang="en-US" altLang="nl-NL" dirty="0"/>
              <a:t> de </a:t>
            </a:r>
            <a:r>
              <a:rPr lang="en-US" altLang="nl-NL" dirty="0" err="1"/>
              <a:t>Sovjet-Unie</a:t>
            </a:r>
            <a:r>
              <a:rPr lang="en-US" altLang="nl-NL" dirty="0"/>
              <a:t> tot 1945 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twee </a:t>
            </a:r>
            <a:r>
              <a:rPr lang="en-US" altLang="nl-NL" dirty="0" err="1"/>
              <a:t>invloedssferen</a:t>
            </a:r>
            <a:r>
              <a:rPr lang="en-US" altLang="nl-NL" dirty="0"/>
              <a:t> in </a:t>
            </a:r>
            <a:r>
              <a:rPr lang="en-US" altLang="nl-NL" dirty="0" smtClean="0"/>
              <a:t>Europa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Het begin van de </a:t>
            </a:r>
            <a:r>
              <a:rPr lang="en-US" altLang="nl-NL" dirty="0" err="1"/>
              <a:t>Koude</a:t>
            </a:r>
            <a:r>
              <a:rPr lang="en-US" altLang="nl-NL" dirty="0"/>
              <a:t> </a:t>
            </a:r>
            <a:r>
              <a:rPr lang="en-US" altLang="nl-NL" dirty="0" err="1" smtClean="0"/>
              <a:t>Oorlog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Oost-Europa </a:t>
            </a:r>
            <a:r>
              <a:rPr lang="en-US" altLang="nl-NL" dirty="0" err="1"/>
              <a:t>vanaf</a:t>
            </a:r>
            <a:r>
              <a:rPr lang="en-US" altLang="nl-NL" dirty="0"/>
              <a:t> </a:t>
            </a:r>
            <a:r>
              <a:rPr lang="en-US" altLang="nl-NL" dirty="0" smtClean="0"/>
              <a:t>1945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Amerikaanse</a:t>
            </a:r>
            <a:r>
              <a:rPr lang="en-US" altLang="nl-NL" dirty="0"/>
              <a:t> </a:t>
            </a:r>
            <a:r>
              <a:rPr lang="en-US" altLang="nl-NL" dirty="0" err="1" smtClean="0"/>
              <a:t>containmentpolitiek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Twee </a:t>
            </a:r>
            <a:r>
              <a:rPr lang="en-US" altLang="nl-NL" dirty="0" err="1"/>
              <a:t>militaire</a:t>
            </a:r>
            <a:r>
              <a:rPr lang="en-US" altLang="nl-NL" dirty="0"/>
              <a:t> </a:t>
            </a:r>
            <a:r>
              <a:rPr lang="en-US" altLang="nl-NL" dirty="0" err="1"/>
              <a:t>bondgenootschappen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 smtClean="0">
                <a:solidFill>
                  <a:srgbClr val="54BDF2"/>
                </a:solidFill>
              </a:rPr>
              <a:t>§5.1 Van bondgenoten naar vijanden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Vóór de Tweede Wereldoorlog bemoeiden de Sovjet-Unie en de VS zich bijna niet met elkaar. Dat veranderde door de Tweede Wereldoorlog.</a:t>
            </a:r>
          </a:p>
          <a:p>
            <a:endParaRPr lang="nl-NL" altLang="nl-NL" dirty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chemeClr val="tx2"/>
                </a:solidFill>
              </a:rPr>
              <a:t>Vanaf 1941 waren de VS en Sovjet-Unie (en de andere geallieerden) bondgenoten in de strijd tegen nazi-Duitsland.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VS </a:t>
            </a:r>
            <a:r>
              <a:rPr lang="en-US" altLang="nl-NL" sz="2800" dirty="0" err="1" smtClean="0"/>
              <a:t>en</a:t>
            </a:r>
            <a:r>
              <a:rPr lang="en-US" altLang="nl-NL" sz="2800" dirty="0" smtClean="0"/>
              <a:t> de </a:t>
            </a:r>
            <a:r>
              <a:rPr lang="en-US" altLang="nl-NL" sz="2800" dirty="0" err="1" smtClean="0"/>
              <a:t>Sovjet-Unie</a:t>
            </a:r>
            <a:r>
              <a:rPr lang="en-US" altLang="nl-NL" sz="2800" dirty="0" smtClean="0"/>
              <a:t> tot 1945 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4194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Na 1945 ontstonden in Europa twee vijandige </a:t>
            </a:r>
            <a:r>
              <a:rPr lang="nl-NL" altLang="nl-NL" dirty="0" smtClean="0">
                <a:solidFill>
                  <a:srgbClr val="00B0F0"/>
                </a:solidFill>
              </a:rPr>
              <a:t>invloedssferen</a:t>
            </a:r>
            <a:r>
              <a:rPr lang="nl-NL" altLang="nl-NL" dirty="0" smtClean="0"/>
              <a:t>: gebieden waar landen invloed op hebben.</a:t>
            </a:r>
          </a:p>
          <a:p>
            <a:endParaRPr lang="nl-NL" alt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/>
              <a:t>Amerikaanse invloedsfeer: landen die door VS waren bevrijd en democratisch waren (West-Europese landen en het westen van Duitsland)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/>
              <a:t>Sovjetinvloedsfeer: landen die door de Sovjet-Unie waren bevrijd en communistisch werden (Oost-Europese landen en het oosten van Duitsland)</a:t>
            </a:r>
            <a:endParaRPr lang="nl-NL" altLang="nl-NL" dirty="0"/>
          </a:p>
          <a:p>
            <a:endParaRPr lang="nl-NL" altLang="nl-NL" dirty="0" smtClean="0"/>
          </a:p>
          <a:p>
            <a:endParaRPr lang="nl-NL" alt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twee </a:t>
            </a:r>
            <a:r>
              <a:rPr lang="en-US" altLang="nl-NL" sz="2800" dirty="0" err="1" smtClean="0"/>
              <a:t>invloedssferen</a:t>
            </a:r>
            <a:r>
              <a:rPr lang="en-US" altLang="nl-NL" sz="2800" dirty="0" smtClean="0"/>
              <a:t> in Europa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410713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3275856" y="6021288"/>
            <a:ext cx="273630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 smtClean="0"/>
              <a:t>Europa na 1945.</a:t>
            </a:r>
            <a:endParaRPr lang="nl-NL" kern="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1" y="742040"/>
            <a:ext cx="7040377" cy="52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/>
              <a:t>Bij de vredesconferenties in Jalta en Potsdam (1945) heerste wantrouwen tussen de leiders van de VS en de Sovjet-Unie</a:t>
            </a:r>
            <a:r>
              <a:rPr lang="nl-NL" altLang="nl-NL" dirty="0" smtClean="0"/>
              <a:t>.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Hiermee begon de </a:t>
            </a:r>
            <a:r>
              <a:rPr lang="nl-NL" altLang="nl-NL" dirty="0" smtClean="0">
                <a:solidFill>
                  <a:srgbClr val="00B0F0"/>
                </a:solidFill>
              </a:rPr>
              <a:t>Koude </a:t>
            </a:r>
            <a:r>
              <a:rPr lang="nl-NL" altLang="nl-NL" dirty="0">
                <a:solidFill>
                  <a:srgbClr val="00B0F0"/>
                </a:solidFill>
              </a:rPr>
              <a:t>Oorlog</a:t>
            </a:r>
            <a:r>
              <a:rPr lang="nl-NL" altLang="nl-NL" dirty="0"/>
              <a:t>: vijandschap tussen de Sovjet-Unie en haar bondgenoten en de VS en hun bondgenoten</a:t>
            </a:r>
            <a:r>
              <a:rPr lang="nl-NL" altLang="nl-NL" dirty="0" smtClean="0"/>
              <a:t>.</a:t>
            </a:r>
          </a:p>
          <a:p>
            <a:endParaRPr lang="nl-NL" altLang="nl-NL" dirty="0"/>
          </a:p>
          <a:p>
            <a:r>
              <a:rPr lang="nl-NL" altLang="nl-NL" dirty="0" smtClean="0"/>
              <a:t>Dwars door Europa kwam een </a:t>
            </a:r>
            <a:r>
              <a:rPr lang="nl-NL" altLang="nl-NL" dirty="0" smtClean="0">
                <a:solidFill>
                  <a:srgbClr val="00B0F0"/>
                </a:solidFill>
              </a:rPr>
              <a:t>IJzeren </a:t>
            </a:r>
            <a:r>
              <a:rPr lang="nl-NL" altLang="nl-NL" dirty="0">
                <a:solidFill>
                  <a:srgbClr val="00B0F0"/>
                </a:solidFill>
              </a:rPr>
              <a:t>Gordijn</a:t>
            </a:r>
            <a:r>
              <a:rPr lang="nl-NL" altLang="nl-NL" dirty="0"/>
              <a:t>: ondoordringbare grens tussen Oost- en West-Europa tijdens de Koude Oorlog.</a:t>
            </a:r>
          </a:p>
          <a:p>
            <a:endParaRPr lang="nl-NL" altLang="nl-NL" dirty="0" smtClean="0"/>
          </a:p>
          <a:p>
            <a:endParaRPr lang="nl-NL" altLang="nl-NL" dirty="0" smtClean="0"/>
          </a:p>
          <a:p>
            <a:endParaRPr lang="nl-NL" altLang="nl-NL" dirty="0"/>
          </a:p>
          <a:p>
            <a:endParaRPr lang="nl-NL" altLang="nl-NL" dirty="0" smtClean="0"/>
          </a:p>
          <a:p>
            <a:endParaRPr lang="nl-NL" altLang="nl-NL" dirty="0"/>
          </a:p>
          <a:p>
            <a:endParaRPr lang="nl-NL" altLang="nl-NL" dirty="0"/>
          </a:p>
          <a:p>
            <a:endParaRPr lang="nl-NL" altLang="nl-NL" dirty="0" smtClean="0"/>
          </a:p>
          <a:p>
            <a:endParaRPr lang="nl-NL" alt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Het begin van de </a:t>
            </a:r>
            <a:r>
              <a:rPr lang="en-US" altLang="nl-NL" sz="2800" dirty="0" err="1" smtClean="0"/>
              <a:t>Koude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Oorlog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1610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539552" y="5661248"/>
            <a:ext cx="8604448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 smtClean="0"/>
              <a:t>Churchill (Groot-Brittannië), Roosevelt (VS), en Stalin (Sovjet-Unie) tijdens de conferentie in Jalta (1945).</a:t>
            </a:r>
            <a:endParaRPr lang="nl-NL" kern="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49869"/>
            <a:ext cx="6336703" cy="49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/>
              <a:t>Oost-Europa </a:t>
            </a:r>
            <a:r>
              <a:rPr lang="nl-NL" altLang="nl-NL" dirty="0"/>
              <a:t>bleef na 1945 bezet door het leger van de Sovjet-Unie. </a:t>
            </a:r>
          </a:p>
          <a:p>
            <a:endParaRPr lang="nl-NL" altLang="nl-NL" dirty="0"/>
          </a:p>
          <a:p>
            <a:r>
              <a:rPr lang="nl-NL" altLang="nl-NL" dirty="0"/>
              <a:t>De Sovjet-Unie zorgde ervoor dat Oost-Europese landen een communistische regering kregen. Tegenstanders werden uit de weg geruimd.</a:t>
            </a:r>
          </a:p>
          <a:p>
            <a:endParaRPr lang="nl-NL" altLang="nl-NL" dirty="0"/>
          </a:p>
          <a:p>
            <a:endParaRPr lang="nl-NL" altLang="nl-NL" dirty="0"/>
          </a:p>
          <a:p>
            <a:endParaRPr lang="nl-NL" altLang="nl-NL" dirty="0" smtClean="0"/>
          </a:p>
          <a:p>
            <a:endParaRPr lang="nl-NL" alt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Oost-Europa </a:t>
            </a:r>
            <a:r>
              <a:rPr lang="en-US" altLang="nl-NL" sz="2800" dirty="0" err="1" smtClean="0"/>
              <a:t>vanaf</a:t>
            </a:r>
            <a:r>
              <a:rPr lang="en-US" altLang="nl-NL" sz="2800" dirty="0" smtClean="0"/>
              <a:t> 1945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656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Vanaf 1946 kreeg de Sovjet-Unie te maken met een politiek van </a:t>
            </a:r>
            <a:r>
              <a:rPr lang="nl-NL" altLang="nl-NL" dirty="0" err="1" smtClean="0">
                <a:solidFill>
                  <a:srgbClr val="00B0F0"/>
                </a:solidFill>
              </a:rPr>
              <a:t>containment</a:t>
            </a:r>
            <a:r>
              <a:rPr lang="nl-NL" altLang="nl-NL" dirty="0" smtClean="0"/>
              <a:t>: Amerikaanse politiek in de Koude Oorlog om verspreiding van het communisme te voorkomen -&gt; VS hielpen landen die </a:t>
            </a:r>
            <a:r>
              <a:rPr lang="nl-NL" altLang="nl-NL" smtClean="0"/>
              <a:t>door communisme </a:t>
            </a:r>
            <a:r>
              <a:rPr lang="nl-NL" altLang="nl-NL" dirty="0" smtClean="0"/>
              <a:t>werden bedreigd.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Achtergrond van deze politiek: angst dat de Sovjet-Unie streefde naar wereldheerschappij en het democratische westen wilde vernietigen.</a:t>
            </a:r>
            <a:endParaRPr lang="nl-NL" altLang="nl-NL" dirty="0"/>
          </a:p>
          <a:p>
            <a:endParaRPr lang="nl-NL" altLang="nl-NL" dirty="0" smtClean="0"/>
          </a:p>
          <a:p>
            <a:endParaRPr lang="nl-NL" alt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Amerikaanse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containmentpolitiek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6297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9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In 1949 oprichting van de </a:t>
            </a:r>
            <a:r>
              <a:rPr lang="nl-NL" altLang="nl-NL" dirty="0" smtClean="0">
                <a:solidFill>
                  <a:srgbClr val="00B0F0"/>
                </a:solidFill>
              </a:rPr>
              <a:t>NAVO</a:t>
            </a:r>
            <a:r>
              <a:rPr lang="nl-NL" altLang="nl-NL" dirty="0" smtClean="0"/>
              <a:t>: Noord-Atlantische Verdragsorganisatie, militair bondgenootschap van de VS, Canada, Turkije en Europese landen.</a:t>
            </a:r>
          </a:p>
          <a:p>
            <a:endParaRPr lang="nl-NL" altLang="nl-NL" dirty="0"/>
          </a:p>
          <a:p>
            <a:r>
              <a:rPr lang="nl-NL" altLang="nl-NL" dirty="0" smtClean="0"/>
              <a:t>In 1955 oprichting van het </a:t>
            </a:r>
            <a:r>
              <a:rPr lang="nl-NL" altLang="nl-NL" dirty="0" smtClean="0">
                <a:solidFill>
                  <a:srgbClr val="00B0F0"/>
                </a:solidFill>
              </a:rPr>
              <a:t>Warschaupact</a:t>
            </a:r>
            <a:r>
              <a:rPr lang="nl-NL" altLang="nl-NL" dirty="0" smtClean="0"/>
              <a:t>: militair bondgenootschap onder leiding van de Sovjet-Unie.</a:t>
            </a:r>
            <a:endParaRPr lang="nl-NL" altLang="nl-NL" dirty="0"/>
          </a:p>
          <a:p>
            <a:endParaRPr lang="nl-NL" altLang="nl-NL" dirty="0" smtClean="0"/>
          </a:p>
          <a:p>
            <a:endParaRPr lang="nl-NL" alt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Twee </a:t>
            </a:r>
            <a:r>
              <a:rPr lang="en-US" altLang="nl-NL" sz="2800" dirty="0" err="1" smtClean="0"/>
              <a:t>militaire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bondgenootschappen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599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1477</TotalTime>
  <Words>414</Words>
  <Application>Microsoft Office PowerPoint</Application>
  <PresentationFormat>Diavoorstelling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NU presentatie (blue)</vt:lpstr>
      <vt:lpstr>Witte achtergrond</vt:lpstr>
      <vt:lpstr>1_Witte achtergrond</vt:lpstr>
      <vt:lpstr>§5.1 Van bondgenoten naar vijanden</vt:lpstr>
      <vt:lpstr>De VS en de Sovjet-Unie tot 1945 </vt:lpstr>
      <vt:lpstr>De twee invloedssferen in Europa</vt:lpstr>
      <vt:lpstr>PowerPoint-presentatie</vt:lpstr>
      <vt:lpstr>Het begin van de Koude Oorlog</vt:lpstr>
      <vt:lpstr>PowerPoint-presentatie</vt:lpstr>
      <vt:lpstr>Oost-Europa vanaf 1945</vt:lpstr>
      <vt:lpstr>De Amerikaanse containmentpolitiek</vt:lpstr>
      <vt:lpstr>Twee militaire bondgenootschappen</vt:lpstr>
    </vt:vector>
  </TitlesOfParts>
  <Company>Infinitas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Hijstek</cp:lastModifiedBy>
  <cp:revision>313</cp:revision>
  <cp:lastPrinted>2013-03-19T08:25:20Z</cp:lastPrinted>
  <dcterms:created xsi:type="dcterms:W3CDTF">2013-03-13T12:13:36Z</dcterms:created>
  <dcterms:modified xsi:type="dcterms:W3CDTF">2017-11-14T19:21:42Z</dcterms:modified>
</cp:coreProperties>
</file>